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1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86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94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91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1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67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99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71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91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14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93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70949B1-135C-405C-8851-98BD43D213D7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4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51402"/>
          </a:xfrm>
        </p:spPr>
        <p:txBody>
          <a:bodyPr/>
          <a:lstStyle/>
          <a:p>
            <a:r>
              <a:rPr lang="ru-RU" dirty="0"/>
              <a:t>Основы химической кинетики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Каф.908 «Физическая химия»</a:t>
            </a:r>
          </a:p>
        </p:txBody>
      </p:sp>
      <p:pic>
        <p:nvPicPr>
          <p:cNvPr id="1026" name="Picture 2" descr="http://files.mai.ru/site/life/brand/logos/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8" y="4451464"/>
            <a:ext cx="1791277" cy="17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Катализ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b="1" dirty="0"/>
              <a:t>Катализатор </a:t>
            </a:r>
            <a:r>
              <a:rPr lang="ru-RU" b="1" dirty="0">
                <a:sym typeface="Symbol" panose="05050102010706020507" pitchFamily="18" charset="2"/>
              </a:rPr>
              <a:t></a:t>
            </a:r>
            <a:r>
              <a:rPr lang="ru-RU" b="1" dirty="0"/>
              <a:t> вещество, которое многократно участвует в промежуточных стадиях реакции, но выходит из нее химически неизменным.</a:t>
            </a:r>
          </a:p>
          <a:p>
            <a:r>
              <a:rPr lang="ru-RU" dirty="0"/>
              <a:t>Каталитические реакции классифицируются по типу катализаторов и по типу реакций:</a:t>
            </a:r>
          </a:p>
          <a:p>
            <a:r>
              <a:rPr lang="ru-RU" dirty="0"/>
              <a:t>1) одностадийный и многостадийный;</a:t>
            </a:r>
          </a:p>
          <a:p>
            <a:r>
              <a:rPr lang="ru-RU" dirty="0"/>
              <a:t>2) по агрегатному состоянию: гомогенный и гетерогенный;</a:t>
            </a:r>
          </a:p>
          <a:p>
            <a:r>
              <a:rPr lang="ru-RU" dirty="0"/>
              <a:t>3) </a:t>
            </a:r>
            <a:r>
              <a:rPr lang="ru-RU" dirty="0" err="1"/>
              <a:t>окислительно</a:t>
            </a:r>
            <a:r>
              <a:rPr lang="ru-RU" dirty="0"/>
              <a:t>-восстановительный;</a:t>
            </a:r>
          </a:p>
          <a:p>
            <a:r>
              <a:rPr lang="ru-RU" dirty="0"/>
              <a:t>4) кислотно-основный;</a:t>
            </a:r>
          </a:p>
          <a:p>
            <a:r>
              <a:rPr lang="ru-RU" dirty="0"/>
              <a:t>5) ферментативный.</a:t>
            </a:r>
          </a:p>
        </p:txBody>
      </p:sp>
    </p:spTree>
    <p:extLst>
      <p:ext uri="{BB962C8B-B14F-4D97-AF65-F5344CB8AC3E}">
        <p14:creationId xmlns:p14="http://schemas.microsoft.com/office/powerpoint/2010/main" val="208379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3200" b="1" dirty="0"/>
                  <a:t>Механизм действия катализатора</a:t>
                </a:r>
                <a:endParaRPr lang="ru-RU" sz="3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ru-RU" dirty="0"/>
                  <a:t>1) катализатор уменьшает энергию активации, изменяя механизм реакции, – она протекает через новые стадии, каждая из которых характеризуется невысокой энергией активации;</a:t>
                </a:r>
              </a:p>
              <a:p>
                <a:pPr algn="just"/>
                <a:r>
                  <a:rPr lang="ru-RU" dirty="0"/>
                  <a:t>2) катализатор не изменяет </a:t>
                </a:r>
                <a:r>
                  <a:rPr lang="ru-RU" dirty="0">
                    <a:sym typeface="Symbol" panose="05050102010706020507" pitchFamily="18" charset="2"/>
                  </a:rPr>
                  <a:t></a:t>
                </a:r>
                <a:r>
                  <a:rPr lang="ru-RU" dirty="0"/>
                  <a:t>Н реакции (а также </a:t>
                </a:r>
                <a:r>
                  <a:rPr lang="ru-RU" dirty="0">
                    <a:sym typeface="Symbol" panose="05050102010706020507" pitchFamily="18" charset="2"/>
                  </a:rPr>
                  <a:t></a:t>
                </a:r>
                <a:r>
                  <a:rPr lang="ru-RU" dirty="0"/>
                  <a:t>G, </a:t>
                </a:r>
                <a:r>
                  <a:rPr lang="ru-RU" dirty="0">
                    <a:sym typeface="Symbol" panose="05050102010706020507" pitchFamily="18" charset="2"/>
                  </a:rPr>
                  <a:t></a:t>
                </a:r>
                <a:r>
                  <a:rPr lang="en-US" dirty="0"/>
                  <a:t>U</a:t>
                </a:r>
                <a:r>
                  <a:rPr lang="ru-RU" dirty="0"/>
                  <a:t> и </a:t>
                </a:r>
                <a:r>
                  <a:rPr lang="ru-RU" dirty="0">
                    <a:sym typeface="Symbol" panose="05050102010706020507" pitchFamily="18" charset="2"/>
                  </a:rPr>
                  <a:t></a:t>
                </a:r>
                <a:r>
                  <a:rPr lang="ru-RU" dirty="0"/>
                  <a:t>S);</a:t>
                </a:r>
              </a:p>
              <a:p>
                <a:pPr algn="just"/>
                <a:r>
                  <a:rPr lang="ru-RU" dirty="0"/>
                  <a:t>3) если катализируемая реакция обратимая, катализатор не влияет на равновесие, не изменяет константу равновесия и равновесные концентрации компонентов системы. Он в равной степени ускоряет и прямую, и обратную реакции, тем самым ускоряя время достижения равновесия.</a:t>
                </a:r>
              </a:p>
              <a:p>
                <a:pPr algn="just"/>
                <a:r>
                  <a:rPr lang="ru-RU" dirty="0"/>
                  <a:t>Для реакции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/>
                      <m:t>А</m:t>
                    </m:r>
                    <m:r>
                      <m:rPr>
                        <m:nor/>
                      </m:rPr>
                      <a:rPr lang="ru-RU" baseline="-25000"/>
                      <m:t>2 </m:t>
                    </m:r>
                    <m:r>
                      <m:rPr>
                        <m:nor/>
                      </m:rPr>
                      <a:rPr lang="ru-RU"/>
                      <m:t>+ В</m:t>
                    </m:r>
                    <m:r>
                      <m:rPr>
                        <m:nor/>
                      </m:rPr>
                      <a:rPr lang="ru-RU" baseline="-25000"/>
                      <m:t>2</m:t>
                    </m:r>
                    <m:r>
                      <m:rPr>
                        <m:nor/>
                      </m:rPr>
                      <a:rPr lang="ru-RU"/>
                      <m:t> = 2АВ</m:t>
                    </m:r>
                  </m:oMath>
                </a14:m>
                <a:r>
                  <a:rPr lang="ru-RU" dirty="0"/>
                  <a:t>: А</a:t>
                </a:r>
                <a:r>
                  <a:rPr lang="ru-RU" baseline="-25000" dirty="0"/>
                  <a:t>2 </a:t>
                </a:r>
                <a:r>
                  <a:rPr lang="ru-RU" dirty="0"/>
                  <a:t>+ К + В</a:t>
                </a:r>
                <a:r>
                  <a:rPr lang="ru-RU" baseline="-25000" dirty="0"/>
                  <a:t>2</a:t>
                </a:r>
                <a:r>
                  <a:rPr lang="ru-RU" dirty="0"/>
                  <a:t> </a:t>
                </a:r>
                <a:r>
                  <a:rPr lang="ru-RU" dirty="0">
                    <a:sym typeface="Symbol" panose="05050102010706020507" pitchFamily="18" charset="2"/>
                  </a:rPr>
                  <a:t></a:t>
                </a:r>
                <a:r>
                  <a:rPr lang="ru-RU" dirty="0"/>
                  <a:t> А</a:t>
                </a:r>
                <a:r>
                  <a:rPr lang="ru-RU" baseline="-25000" dirty="0"/>
                  <a:t>2....</a:t>
                </a:r>
                <a:r>
                  <a:rPr lang="ru-RU" dirty="0"/>
                  <a:t>К + В</a:t>
                </a:r>
                <a:r>
                  <a:rPr lang="ru-RU" baseline="-25000" dirty="0"/>
                  <a:t>2</a:t>
                </a:r>
                <a:r>
                  <a:rPr lang="ru-RU" dirty="0"/>
                  <a:t> </a:t>
                </a:r>
                <a:r>
                  <a:rPr lang="ru-RU" dirty="0">
                    <a:sym typeface="Symbol" panose="05050102010706020507" pitchFamily="18" charset="2"/>
                  </a:rPr>
                  <a:t></a:t>
                </a:r>
                <a:r>
                  <a:rPr lang="ru-RU" dirty="0"/>
                  <a:t> А</a:t>
                </a:r>
                <a:r>
                  <a:rPr lang="ru-RU" baseline="-25000" dirty="0"/>
                  <a:t>2</a:t>
                </a:r>
                <a:r>
                  <a:rPr lang="ru-RU" dirty="0"/>
                  <a:t>...К...В</a:t>
                </a:r>
                <a:r>
                  <a:rPr lang="ru-RU" baseline="-25000" dirty="0"/>
                  <a:t>2 </a:t>
                </a:r>
                <a:r>
                  <a:rPr lang="ru-RU" dirty="0">
                    <a:sym typeface="Symbol" panose="05050102010706020507" pitchFamily="18" charset="2"/>
                  </a:rPr>
                  <a:t></a:t>
                </a:r>
                <a:r>
                  <a:rPr lang="ru-RU" dirty="0"/>
                  <a:t> 2АВ + К</a:t>
                </a: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к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den>
                    </m:f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к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endParaRPr lang="ru-RU" dirty="0"/>
              </a:p>
              <a:p>
                <a:pPr algn="just"/>
                <a:endParaRPr lang="en-US" dirty="0"/>
              </a:p>
              <a:p>
                <a:pPr algn="just"/>
                <a:endParaRPr lang="en-US" b="0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en-US" dirty="0"/>
                  <a:t>							</a:t>
                </a:r>
                <a:r>
                  <a:rPr lang="ru-RU" dirty="0"/>
                  <a:t>  		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3"/>
                <a:stretch>
                  <a:fillRect l="-591" t="-2045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157558"/>
              </p:ext>
            </p:extLst>
          </p:nvPr>
        </p:nvGraphicFramePr>
        <p:xfrm>
          <a:off x="2459383" y="3730298"/>
          <a:ext cx="3721682" cy="2501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Точечный рисунок" r:id="rId4" imgW="2788951" imgH="1836494" progId="Paint.Picture">
                  <p:embed/>
                </p:oleObj>
              </mc:Choice>
              <mc:Fallback>
                <p:oleObj name="Точечный рисунок" r:id="rId4" imgW="2788951" imgH="1836494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383" y="3730298"/>
                        <a:ext cx="3721682" cy="25014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Picture 4" descr="https://ib.bioninja.com.au/_Media/activation-energy_med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65" y="3718511"/>
            <a:ext cx="5087493" cy="251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341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Химическое равновесие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5346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Химические реакции могут быть практически необратимыми и совершенно необратимыми. Необратимости способствуют такие условия, при которых один из продуктов является малорастворимым и выпадает в осадок, либо образуется в виде газообразного вещества, удаляемого из системы, либо является </a:t>
            </a:r>
            <a:r>
              <a:rPr lang="ru-RU" dirty="0" err="1"/>
              <a:t>слабодиссоциирующим</a:t>
            </a:r>
            <a:r>
              <a:rPr lang="ru-RU" dirty="0"/>
              <a:t> в реакционной среде веществом.</a:t>
            </a:r>
          </a:p>
          <a:p>
            <a:pPr algn="just"/>
            <a:r>
              <a:rPr lang="ru-RU" b="1" dirty="0"/>
              <a:t>Химическим равновесием называют не изменяющееся во времени при постоянном давлении, объеме и температуре (Р,Т=</a:t>
            </a:r>
            <a:r>
              <a:rPr lang="en-US" b="1" dirty="0"/>
              <a:t>const)</a:t>
            </a:r>
            <a:r>
              <a:rPr lang="ru-RU" b="1" dirty="0"/>
              <a:t> состояние системы, содержащей вещества, способные к взаимодействию.</a:t>
            </a:r>
            <a:endParaRPr lang="en-US" b="1" dirty="0"/>
          </a:p>
          <a:p>
            <a:pPr algn="just"/>
            <a:r>
              <a:rPr lang="ru-RU" dirty="0"/>
              <a:t>Равновесие бывает:</a:t>
            </a:r>
          </a:p>
          <a:p>
            <a:pPr algn="just"/>
            <a:r>
              <a:rPr lang="ru-RU" dirty="0"/>
              <a:t>1) Кажущееся (метастабильное, заторможенное),</a:t>
            </a:r>
          </a:p>
          <a:p>
            <a:pPr algn="just"/>
            <a:r>
              <a:rPr lang="ru-RU" dirty="0"/>
              <a:t>2) Истинное (устойчивое, термодинамическое). Является динамическим, т.к. равновесное состояние сохраняется во времени не вследствие отсутствия или прекращения процесса, а вследствие протекания его одновременно в двух противоположных направлениях с одинаковой скоростью.</a:t>
            </a:r>
            <a:endParaRPr lang="ru-RU" b="1" i="1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078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3200" b="1" dirty="0"/>
                  <a:t>Константа равновесия </a:t>
                </a:r>
                <a:endParaRPr lang="ru-RU" sz="3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en-US" dirty="0"/>
                  <a:t>K</a:t>
                </a:r>
                <a:r>
                  <a:rPr lang="ru-RU" dirty="0"/>
                  <a:t> – количественная характеристика состояния равновесия.</a:t>
                </a:r>
              </a:p>
              <a:p>
                <a:pPr algn="just"/>
                <a:r>
                  <a:rPr lang="ru-RU" b="1" dirty="0"/>
                  <a:t>Закон действующих масс для обратимых равновесных систем: </a:t>
                </a:r>
                <a:r>
                  <a:rPr lang="ru-RU" dirty="0"/>
                  <a:t>отношение произведения равновесных концентраций продуктов реакции в степенях, равных стехиометрическим коэффициентам, к произведению равновесных концентраций исходных веществ (реагентов) в степенях, равных стехиометрическим коэффициентам, при Т = </a:t>
                </a:r>
                <a:r>
                  <a:rPr lang="en-US" dirty="0"/>
                  <a:t>const</a:t>
                </a:r>
                <a:r>
                  <a:rPr lang="ru-RU" dirty="0"/>
                  <a:t>, является величиной постоянной.</a:t>
                </a:r>
              </a:p>
              <a:p>
                <a:pPr algn="just"/>
                <a:r>
                  <a:rPr lang="ru-RU" dirty="0"/>
                  <a:t>Для реакции: </a:t>
                </a:r>
                <a:r>
                  <a:rPr lang="ru-RU" dirty="0" err="1"/>
                  <a:t>аА</a:t>
                </a:r>
                <a:r>
                  <a:rPr lang="ru-RU" dirty="0"/>
                  <a:t> + </a:t>
                </a:r>
                <a:r>
                  <a:rPr lang="en-US" dirty="0"/>
                  <a:t>b</a:t>
                </a:r>
                <a:r>
                  <a:rPr lang="ru-RU" dirty="0"/>
                  <a:t>В ↔ </a:t>
                </a:r>
                <a:r>
                  <a:rPr lang="ru-RU" dirty="0" err="1"/>
                  <a:t>сС</a:t>
                </a:r>
                <a:r>
                  <a:rPr lang="ru-RU" dirty="0"/>
                  <a:t> + </a:t>
                </a:r>
                <a:r>
                  <a:rPr lang="en-US" dirty="0" err="1"/>
                  <a:t>dD</a:t>
                </a:r>
                <a:endParaRPr lang="ru-RU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	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	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где [</a:t>
                </a:r>
                <a:r>
                  <a:rPr lang="en-US" dirty="0"/>
                  <a:t>A</a:t>
                </a:r>
                <a:r>
                  <a:rPr lang="ru-RU" dirty="0"/>
                  <a:t>], [В] и т. д. – равновесные концентрации </a:t>
                </a:r>
              </a:p>
              <a:p>
                <a:r>
                  <a:rPr lang="ru-RU" dirty="0"/>
                  <a:t>веществ (моль/л); </a:t>
                </a:r>
              </a:p>
              <a:p>
                <a:r>
                  <a:rPr lang="ru-RU" dirty="0"/>
                  <a:t>Р</a:t>
                </a:r>
                <a:r>
                  <a:rPr lang="ru-RU" baseline="-25000" dirty="0"/>
                  <a:t>А</a:t>
                </a:r>
                <a:r>
                  <a:rPr lang="ru-RU" dirty="0"/>
                  <a:t>, Р</a:t>
                </a:r>
                <a:r>
                  <a:rPr lang="ru-RU" baseline="-25000" dirty="0"/>
                  <a:t>В</a:t>
                </a:r>
                <a:r>
                  <a:rPr lang="ru-RU" dirty="0"/>
                  <a:t> и т.д. – парциальные давления газов.</a:t>
                </a:r>
              </a:p>
              <a:p>
                <a:pPr algn="just"/>
                <a:r>
                  <a:rPr lang="ru-RU" dirty="0"/>
                  <a:t>Т.к. в гетерогенных системах реакция идёт на границе раздела фаз, то в ЗДМ записываются только концентрации газообразных веществ или жидких растворов.</a:t>
                </a:r>
              </a:p>
              <a:p>
                <a:r>
                  <a:rPr lang="ru-RU" dirty="0"/>
                  <a:t>Константа равновесия не зависит от концентраций компонентов системы.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en-US" dirty="0"/>
                  <a:t>							</a:t>
                </a:r>
                <a:r>
                  <a:rPr lang="ru-RU" dirty="0"/>
                  <a:t>  		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473" t="-2658" r="-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4749E20-FDBC-4836-AD85-044DB211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15" y="2278713"/>
            <a:ext cx="3765666" cy="258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76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3200" b="1" dirty="0"/>
                  <a:t>Смещение равновесия, принцип Ле-</a:t>
                </a:r>
                <a:r>
                  <a:rPr lang="ru-RU" sz="3200" b="1" dirty="0" err="1"/>
                  <a:t>Шателье</a:t>
                </a:r>
                <a:endParaRPr lang="ru-RU" sz="3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ru-RU" b="1" dirty="0"/>
                  <a:t>Если на систему, находящуюся в равновесии, подействовать извне, то равновесие смещается в том направлении, которое ослабляет это воздействие.</a:t>
                </a:r>
              </a:p>
              <a:p>
                <a:pPr algn="just"/>
                <a:r>
                  <a:rPr lang="ru-RU" dirty="0"/>
                  <a:t>1) Воздействие температуры.</a:t>
                </a:r>
              </a:p>
              <a:p>
                <a:pPr algn="just"/>
                <a:r>
                  <a:rPr lang="ru-RU" dirty="0"/>
                  <a:t>При повышении температуры равновесие смещается в направлении реакции, идущей с поглощением теплоты (т.е. эндотермической, </a:t>
                </a:r>
                <a:r>
                  <a:rPr lang="ru-RU" dirty="0">
                    <a:sym typeface="Symbol" panose="05050102010706020507" pitchFamily="18" charset="2"/>
                  </a:rPr>
                  <a:t></a:t>
                </a:r>
                <a:r>
                  <a:rPr lang="ru-RU" dirty="0"/>
                  <a:t>H &gt; 0). При понижении – в сторону экзотермической реакции.</a:t>
                </a:r>
                <a:endParaRPr lang="en-US" dirty="0"/>
              </a:p>
              <a:p>
                <a:pPr algn="just"/>
                <a:endParaRPr lang="ru-RU" sz="2000" i="1" dirty="0">
                  <a:latin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4 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г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𝑁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2 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" panose="020B0604020202020204" pitchFamily="34" charset="0"/>
                          </a:rPr>
                          <m:t>г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−57,27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кДж</m:t>
                    </m:r>
                  </m:oMath>
                </a14:m>
                <a:endParaRPr lang="ru-RU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/>
                <a:r>
                  <a:rPr lang="ru-RU" dirty="0"/>
                  <a:t>Температура в трёх пробирках увеличивается слева направо. </a:t>
                </a:r>
              </a:p>
              <a:p>
                <a:pPr algn="just"/>
                <a:r>
                  <a:rPr lang="ru-RU" dirty="0"/>
                  <a:t>Диоксид азота – прозрачный</a:t>
                </a:r>
              </a:p>
              <a:p>
                <a:pPr algn="just"/>
                <a:r>
                  <a:rPr lang="ru-RU" dirty="0"/>
                  <a:t>Оксид азота </a:t>
                </a:r>
                <a:r>
                  <a:rPr lang="en-US" dirty="0"/>
                  <a:t>II</a:t>
                </a:r>
                <a:r>
                  <a:rPr lang="ru-RU" dirty="0"/>
                  <a:t> – тёмно-оранжевый</a:t>
                </a:r>
              </a:p>
              <a:p>
                <a:pPr algn="just"/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/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591" t="-2045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4749E20-FDBC-4836-AD85-044DB211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DDE2AA-EFD7-4836-8CFE-D327768D7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53"/>
          <a:stretch/>
        </p:blipFill>
        <p:spPr>
          <a:xfrm>
            <a:off x="7710053" y="2794000"/>
            <a:ext cx="3462252" cy="327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6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3200" b="1" dirty="0"/>
                  <a:t>Смещение равновесия, принцип Ле-</a:t>
                </a:r>
                <a:r>
                  <a:rPr lang="ru-RU" sz="3200" b="1" dirty="0" err="1"/>
                  <a:t>Шателье</a:t>
                </a:r>
                <a:endParaRPr lang="ru-RU" sz="3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ru-RU" dirty="0"/>
                  <a:t>2) Воздействие давления.</a:t>
                </a:r>
              </a:p>
              <a:p>
                <a:pPr algn="just"/>
                <a:r>
                  <a:rPr lang="ru-RU" dirty="0"/>
                  <a:t>Давление смещает равновесие в случае неравенства количества газообразных реагентов и продуктов. При повышении давления равновесие смещается в направлении процесса, идущего с уменьшением объема (уменьшения числа моль газа). При уменьшении внешнего давления – в сторону большего объёма.</a:t>
                </a:r>
              </a:p>
              <a:p>
                <a:pPr marL="201168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𝐶𝑂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+3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𝐶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𝑂</m:t>
                      </m:r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/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591" t="-2045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4749E20-FDBC-4836-AD85-044DB211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9A798B-1E7C-47C7-8FA8-37A40D416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2"/>
          <a:stretch/>
        </p:blipFill>
        <p:spPr>
          <a:xfrm>
            <a:off x="3557847" y="3144591"/>
            <a:ext cx="5076305" cy="31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4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3200" b="1" dirty="0"/>
              <a:t>Смещение равновесия, принцип Ле-</a:t>
            </a:r>
            <a:r>
              <a:rPr lang="ru-RU" sz="3200" b="1" dirty="0" err="1"/>
              <a:t>Шателье</a:t>
            </a:r>
            <a:endParaRPr lang="ru-RU" sz="32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ru-RU" dirty="0"/>
              <a:t>3) Изменение концентраций компонентов.</a:t>
            </a:r>
          </a:p>
          <a:p>
            <a:pPr algn="just"/>
            <a:r>
              <a:rPr lang="ru-RU" dirty="0"/>
              <a:t>При добавлении в систему какого-либо из компонентов реакции равновесие смещается в направлении реакции, в результате которой это вещество расходуется, т.е. его концентрация уменьшается. При удалении компонента из системы – в направлении того процесса, в результате которого образуется дополнительное количество этого вещества.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На рисунке: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Качественная реакция на ион железа со 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степенью окисления 3+ - взаимодействие 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хлорида железа </a:t>
            </a:r>
            <a:r>
              <a:rPr lang="en-US" dirty="0"/>
              <a:t>III</a:t>
            </a:r>
            <a:r>
              <a:rPr lang="ru-RU" dirty="0"/>
              <a:t> и </a:t>
            </a:r>
            <a:r>
              <a:rPr lang="ru-RU" dirty="0" err="1"/>
              <a:t>тиоционата</a:t>
            </a:r>
            <a:r>
              <a:rPr lang="ru-RU" dirty="0"/>
              <a:t> калия с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образованием хлорида калия и </a:t>
            </a:r>
          </a:p>
          <a:p>
            <a:pPr algn="just">
              <a:spcBef>
                <a:spcPts val="600"/>
              </a:spcBef>
            </a:pPr>
            <a:r>
              <a:rPr lang="ru-RU" dirty="0" err="1"/>
              <a:t>тиоционата</a:t>
            </a:r>
            <a:r>
              <a:rPr lang="ru-RU" dirty="0"/>
              <a:t> железа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4749E20-FDBC-4836-AD85-044DB211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9F4983-C7C3-4DEB-A708-2B17742D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257" y="2545629"/>
            <a:ext cx="4951808" cy="37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7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3200" b="1" dirty="0"/>
                  <a:t>Соотношение термодинамического и кинетического условий равновесия системы.</a:t>
                </a:r>
              </a:p>
              <a:p>
                <a:pPr algn="just"/>
                <a:r>
                  <a:rPr lang="ru-RU" dirty="0"/>
                  <a:t>Уравнение Вант-Гоффа:</a:t>
                </a: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𝑅𝑇𝑙𝑛𝐾</m:t>
                    </m:r>
                  </m:oMath>
                </a14:m>
                <a:r>
                  <a:rPr lang="en-US" b="0" dirty="0"/>
                  <a:t>,	</a:t>
                </a:r>
                <a:r>
                  <a:rPr lang="ru-RU" b="0" dirty="0"/>
                  <a:t>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algn="just"/>
                <a:r>
                  <a:rPr lang="ru-RU" dirty="0"/>
                  <a:t>По второму закону ТД: при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&lt;0 </a:t>
                </a:r>
                <a:r>
                  <a:rPr lang="ru-RU" dirty="0"/>
                  <a:t>самопроизвольно идёт реакция в прямом направлении. Тогда очевидно, что </a:t>
                </a:r>
              </a:p>
              <a:p>
                <a:pPr algn="just"/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реакция идёт в прямом направлении,</a:t>
                </a:r>
              </a:p>
              <a:p>
                <a:pPr algn="just"/>
                <a:r>
                  <a:rPr lang="ru-RU" dirty="0"/>
                  <a:t>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реакция идёт в обратном направлении,</a:t>
                </a:r>
              </a:p>
              <a:p>
                <a:pPr algn="just"/>
                <a:r>
                  <a:rPr lang="ru-RU" dirty="0"/>
                  <a:t>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система находится в термодинамическом равновесии, т.е.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/>
                  <a:t>0.</a:t>
                </a:r>
              </a:p>
              <a:p>
                <a:pPr algn="just"/>
                <a:endParaRPr lang="ru-RU" dirty="0"/>
              </a:p>
              <a:p>
                <a:pPr algn="just"/>
                <a:r>
                  <a:rPr lang="ru-RU" dirty="0"/>
                  <a:t>При очень большом значении К равновесие реакции сильно сдвинуто вправо (в сторону продуктов), а при очень низком значении К реакция протекает в очень незначительной степени и равновесная смесь содержит преимущественно реагенты.</a:t>
                </a:r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591" t="-2147" r="-14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4749E20-FDBC-4836-AD85-044DB211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35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Скорость химической реакции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b="1" dirty="0"/>
                  <a:t>Скорость химической реакции (</a:t>
                </a:r>
                <a:r>
                  <a:rPr lang="en-US" b="1" dirty="0"/>
                  <a:t>V</a:t>
                </a:r>
                <a:r>
                  <a:rPr lang="ru-RU" b="1" baseline="-25000" dirty="0" err="1"/>
                  <a:t>х.р</a:t>
                </a:r>
                <a:r>
                  <a:rPr lang="ru-RU" b="1" dirty="0"/>
                  <a:t>) – число актов взаимодействия частиц в единицу времени.</a:t>
                </a:r>
                <a:endParaRPr lang="ru-RU" dirty="0"/>
              </a:p>
              <a:p>
                <a:r>
                  <a:rPr lang="ru-RU" dirty="0"/>
                  <a:t>Скорость гомогенный реакций: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гом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г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ет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Средняя скорость реакции: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сред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=∓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endParaRPr lang="ru-RU" dirty="0"/>
              </a:p>
              <a:p>
                <a:r>
                  <a:rPr lang="ru-RU" dirty="0"/>
                  <a:t>Истинная (мгновенная) скорость реакции: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ист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=∓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endParaRPr lang="ru-RU" dirty="0"/>
              </a:p>
              <a:p>
                <a:endParaRPr lang="ru-RU" dirty="0"/>
              </a:p>
              <a:p>
                <a:pPr algn="just"/>
                <a:r>
                  <a:rPr lang="ru-RU" b="1" dirty="0"/>
                  <a:t>Механизм реакции</a:t>
                </a:r>
                <a:r>
                  <a:rPr lang="ru-RU" dirty="0"/>
                  <a:t> </a:t>
                </a:r>
                <a:r>
                  <a:rPr lang="ru-RU" b="1" dirty="0"/>
                  <a:t>– </a:t>
                </a:r>
                <a:r>
                  <a:rPr lang="ru-RU" dirty="0"/>
                  <a:t>путь реакции, то есть подробное изменение координат всех частиц в ее ходе, сближение и удаление атомов и радикалов, повороты молекул и их частей, разрыв и образование новых химических связей.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5" t="-1970" r="-1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55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Зависимость скорости химической реакции</a:t>
            </a:r>
            <a:br>
              <a:rPr lang="ru-RU" dirty="0"/>
            </a:br>
            <a:r>
              <a:rPr lang="ru-RU" b="1" dirty="0"/>
              <a:t>от концентрации реагентов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b="1" dirty="0"/>
                  <a:t>Закон действующих масс – </a:t>
                </a:r>
                <a:r>
                  <a:rPr lang="ru-RU" b="1" dirty="0" err="1"/>
                  <a:t>Гульберга-Вааге</a:t>
                </a:r>
                <a:r>
                  <a:rPr lang="ru-RU" b="1" dirty="0"/>
                  <a:t> – для простых необратимых реакций</a:t>
                </a:r>
              </a:p>
              <a:p>
                <a:r>
                  <a:rPr lang="ru-RU" dirty="0"/>
                  <a:t>Для реакции: </a:t>
                </a:r>
                <a:r>
                  <a:rPr lang="ru-RU" dirty="0" err="1"/>
                  <a:t>аА</a:t>
                </a:r>
                <a:r>
                  <a:rPr lang="ru-RU" dirty="0"/>
                  <a:t> + </a:t>
                </a:r>
                <a:r>
                  <a:rPr lang="en-US" dirty="0"/>
                  <a:t>b</a:t>
                </a:r>
                <a:r>
                  <a:rPr lang="ru-RU" dirty="0"/>
                  <a:t>В + .... → </a:t>
                </a:r>
                <a:r>
                  <a:rPr lang="ru-RU" dirty="0" err="1"/>
                  <a:t>сС</a:t>
                </a:r>
                <a:r>
                  <a:rPr lang="ru-RU" dirty="0"/>
                  <a:t> + </a:t>
                </a:r>
                <a:r>
                  <a:rPr lang="en-US" dirty="0" err="1"/>
                  <a:t>dD</a:t>
                </a:r>
                <a:r>
                  <a:rPr lang="ru-RU" dirty="0"/>
                  <a:t> + ...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ru-RU" dirty="0"/>
              </a:p>
              <a:p>
                <a:r>
                  <a:rPr lang="ru-RU" dirty="0"/>
                  <a:t>Где,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dirty="0"/>
                  <a:t> – молярная концентрация вещества А, </a:t>
                </a:r>
                <a:endParaRPr lang="ru-R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dirty="0"/>
                  <a:t> – молярная концентрация вещества В,</a:t>
                </a:r>
              </a:p>
              <a:p>
                <a:r>
                  <a:rPr lang="ru-RU" dirty="0"/>
                  <a:t>         </a:t>
                </a:r>
                <a:r>
                  <a:rPr lang="en-US" dirty="0"/>
                  <a:t>k – </a:t>
                </a:r>
                <a:r>
                  <a:rPr lang="ru-RU" dirty="0"/>
                  <a:t>константа скорости – показывает скорость химической реакции, при </a:t>
                </a:r>
              </a:p>
              <a:p>
                <a:r>
                  <a:rPr lang="ru-RU" dirty="0"/>
                  <a:t>         концентрациях реагентов 1 моль/л.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74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399011"/>
                <a:ext cx="10316095" cy="586047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dirty="0"/>
                  <a:t>Если реакция сложная, то скорость зависит не только от [</a:t>
                </a:r>
                <a:r>
                  <a:rPr lang="en-US" dirty="0"/>
                  <a:t>A</a:t>
                </a:r>
                <a:r>
                  <a:rPr lang="ru-RU" dirty="0"/>
                  <a:t>] и [В], но и от концентраций промежуточных продуктов и скоростей их расходования, так что обычно коэффициенты в уравнении реакции не совпадают с </a:t>
                </a:r>
                <a:r>
                  <a:rPr lang="ru-RU" b="1" dirty="0"/>
                  <a:t>а</a:t>
                </a:r>
                <a:r>
                  <a:rPr lang="ru-RU" dirty="0"/>
                  <a:t> и </a:t>
                </a:r>
                <a:r>
                  <a:rPr lang="en-US" b="1" dirty="0"/>
                  <a:t>b </a:t>
                </a:r>
                <a:r>
                  <a:rPr lang="ru-RU" dirty="0"/>
                  <a:t>(они меньше их). Тогда: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1. </a:t>
                </a:r>
                <a:r>
                  <a:rPr lang="ru-RU" b="1" dirty="0" err="1"/>
                  <a:t>Молекулярность</a:t>
                </a:r>
                <a:r>
                  <a:rPr lang="ru-RU" dirty="0"/>
                  <a:t> – число молекул принимающих участие в элементарном акте химической реакции. </a:t>
                </a:r>
              </a:p>
              <a:p>
                <a:pPr algn="just"/>
                <a:r>
                  <a:rPr lang="ru-RU" dirty="0"/>
                  <a:t>Коэффициенты </a:t>
                </a:r>
                <a:r>
                  <a:rPr lang="ru-RU" b="1" dirty="0"/>
                  <a:t>а</a:t>
                </a:r>
                <a:r>
                  <a:rPr lang="ru-RU" dirty="0"/>
                  <a:t> и </a:t>
                </a:r>
                <a:r>
                  <a:rPr lang="en-US" b="1" dirty="0"/>
                  <a:t>b </a:t>
                </a:r>
                <a:r>
                  <a:rPr lang="ru-RU" dirty="0"/>
                  <a:t>в этих уравнении носят название </a:t>
                </a:r>
                <a:r>
                  <a:rPr lang="ru-RU" i="1" u="sng" dirty="0" err="1"/>
                  <a:t>молекулярность</a:t>
                </a:r>
                <a:r>
                  <a:rPr lang="ru-RU" i="1" u="sng" dirty="0"/>
                  <a:t> реакции по веществу А и В</a:t>
                </a:r>
                <a:r>
                  <a:rPr lang="ru-RU" dirty="0"/>
                  <a:t>, соответственно; сумма (</a:t>
                </a:r>
                <a:r>
                  <a:rPr lang="ru-RU" b="1" dirty="0"/>
                  <a:t>а</a:t>
                </a:r>
                <a:r>
                  <a:rPr lang="ru-RU" dirty="0"/>
                  <a:t> + </a:t>
                </a:r>
                <a:r>
                  <a:rPr lang="en-US" b="1" dirty="0"/>
                  <a:t>b</a:t>
                </a:r>
                <a:r>
                  <a:rPr lang="ru-RU" dirty="0"/>
                  <a:t>)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</a:t>
                </a:r>
                <a:r>
                  <a:rPr lang="ru-RU" i="1" u="sng" dirty="0"/>
                  <a:t>суммарная (общая) </a:t>
                </a:r>
                <a:r>
                  <a:rPr lang="ru-RU" i="1" u="sng" dirty="0" err="1"/>
                  <a:t>молекулярность</a:t>
                </a:r>
                <a:r>
                  <a:rPr lang="ru-RU" i="1" u="sng" dirty="0"/>
                  <a:t> простой реакции</a:t>
                </a:r>
                <a:r>
                  <a:rPr lang="ru-RU" dirty="0"/>
                  <a:t>.</a:t>
                </a:r>
              </a:p>
              <a:p>
                <a:r>
                  <a:rPr lang="ru-RU" dirty="0"/>
                  <a:t>1) мономолекулярные: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ru-RU" dirty="0"/>
              </a:p>
              <a:p>
                <a:r>
                  <a:rPr lang="ru-RU" dirty="0"/>
                  <a:t> 2) бимолекулярные: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dirty="0"/>
              </a:p>
              <a:p>
                <a:r>
                  <a:rPr lang="ru-RU" dirty="0"/>
                  <a:t> 3) тримолекулярные: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endParaRPr lang="ru-RU" dirty="0"/>
              </a:p>
              <a:p>
                <a:r>
                  <a:rPr lang="ru-RU" dirty="0"/>
                  <a:t>2. Для сложных реакций (цепные, многостадийные) вводят понятие </a:t>
                </a:r>
                <a:r>
                  <a:rPr lang="ru-RU" b="1" dirty="0"/>
                  <a:t>порядка</a:t>
                </a:r>
                <a:r>
                  <a:rPr lang="ru-RU" dirty="0"/>
                  <a:t> реакции. </a:t>
                </a:r>
              </a:p>
              <a:p>
                <a:pPr algn="just"/>
                <a:r>
                  <a:rPr lang="ru-RU" dirty="0"/>
                  <a:t>Коэффициенты </a:t>
                </a:r>
                <a:r>
                  <a:rPr lang="en-US" dirty="0">
                    <a:sym typeface="Symbol" panose="05050102010706020507" pitchFamily="18" charset="2"/>
                  </a:rPr>
                  <a:t></a:t>
                </a:r>
                <a:r>
                  <a:rPr lang="en-US" b="1" dirty="0"/>
                  <a:t> </a:t>
                </a:r>
                <a:r>
                  <a:rPr lang="ru-RU" dirty="0"/>
                  <a:t>и </a:t>
                </a:r>
                <a:r>
                  <a:rPr lang="ru-RU" dirty="0">
                    <a:sym typeface="Symbol" panose="05050102010706020507" pitchFamily="18" charset="2"/>
                  </a:rPr>
                  <a:t></a:t>
                </a:r>
                <a:r>
                  <a:rPr lang="ru-RU" dirty="0"/>
                  <a:t> </a:t>
                </a:r>
                <a:r>
                  <a:rPr lang="ru-RU" b="1" dirty="0"/>
                  <a:t> </a:t>
                </a:r>
                <a:r>
                  <a:rPr lang="ru-RU" dirty="0"/>
                  <a:t>в уравнении для сложных реакций носят название </a:t>
                </a:r>
                <a:r>
                  <a:rPr lang="ru-RU" i="1" u="sng" dirty="0"/>
                  <a:t>частный порядок реакции по веществу А и В</a:t>
                </a:r>
                <a:r>
                  <a:rPr lang="ru-RU" dirty="0"/>
                  <a:t>, соответственно, а сумма (</a:t>
                </a:r>
                <a:r>
                  <a:rPr lang="en-US" b="1" dirty="0">
                    <a:sym typeface="Symbol" panose="05050102010706020507" pitchFamily="18" charset="2"/>
                  </a:rPr>
                  <a:t></a:t>
                </a:r>
                <a:r>
                  <a:rPr lang="en-US" b="1" dirty="0"/>
                  <a:t> </a:t>
                </a:r>
                <a:r>
                  <a:rPr lang="ru-RU" dirty="0"/>
                  <a:t>+</a:t>
                </a:r>
                <a:r>
                  <a:rPr lang="ru-RU" b="1" dirty="0">
                    <a:sym typeface="Symbol" panose="05050102010706020507" pitchFamily="18" charset="2"/>
                  </a:rPr>
                  <a:t></a:t>
                </a:r>
                <a:r>
                  <a:rPr lang="ru-RU" dirty="0"/>
                  <a:t>)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</a:t>
                </a:r>
                <a:r>
                  <a:rPr lang="ru-RU" i="1" u="sng" dirty="0"/>
                  <a:t>общий порядок реакции</a:t>
                </a:r>
                <a:r>
                  <a:rPr lang="ru-RU" dirty="0"/>
                  <a:t>. 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399011"/>
                <a:ext cx="10316095" cy="5860473"/>
              </a:xfrm>
              <a:prstGeom prst="rect">
                <a:avLst/>
              </a:prstGeom>
              <a:blipFill>
                <a:blip r:embed="rId2"/>
                <a:stretch>
                  <a:fillRect l="-591" t="-1040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50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3200" b="1" dirty="0"/>
              <a:t>Константа скорости</a:t>
            </a:r>
            <a:endParaRPr lang="ru-RU" sz="32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ru-RU" dirty="0"/>
              <a:t>Не зависит от концентраций реагентов, но зависит от природы реагентов, направления реакции (природы продуктов), от температуры и катализатора.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r>
              <a:rPr lang="ru-RU" b="1" dirty="0"/>
              <a:t>Методы определения порядка реакции:</a:t>
            </a:r>
          </a:p>
          <a:p>
            <a:pPr algn="just"/>
            <a:r>
              <a:rPr lang="ru-RU" dirty="0"/>
              <a:t>1) Метод подстановки.</a:t>
            </a:r>
          </a:p>
          <a:p>
            <a:pPr algn="just"/>
            <a:r>
              <a:rPr lang="ru-RU" dirty="0"/>
              <a:t>Основан на подстановке экспериментальных данных в какое-либо из известных уравнений реакции нулевого, 1го и 2го порядков. Правильность выбора уравнения определяется по тому, как хорошо сохраняется </a:t>
            </a:r>
            <a:r>
              <a:rPr lang="en-US" dirty="0"/>
              <a:t>k</a:t>
            </a:r>
            <a:r>
              <a:rPr lang="ru-RU" dirty="0"/>
              <a:t>, вычисленная по уравнению соответствующего порядка. Постоянные значения </a:t>
            </a:r>
            <a:r>
              <a:rPr lang="en-US" dirty="0"/>
              <a:t>k</a:t>
            </a:r>
            <a:r>
              <a:rPr lang="ru-RU" dirty="0"/>
              <a:t> в пределах ошибок эксперимента свидетельствуют о правильности выбора уравнения.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pic>
        <p:nvPicPr>
          <p:cNvPr id="4" name="Рисунок 3" descr="1 00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8" t="14929" r="5518" b="47867"/>
          <a:stretch>
            <a:fillRect/>
          </a:stretch>
        </p:blipFill>
        <p:spPr bwMode="auto">
          <a:xfrm>
            <a:off x="3324861" y="1476952"/>
            <a:ext cx="4593474" cy="2561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2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Методы определения порядка реакции:</a:t>
                </a:r>
              </a:p>
              <a:p>
                <a:pPr algn="just"/>
                <a:r>
                  <a:rPr lang="ru-RU" dirty="0"/>
                  <a:t>2) Метод Вант-Гоффа (определение порядка по начальным скоростям).</a:t>
                </a:r>
              </a:p>
              <a:p>
                <a:r>
                  <a:rPr lang="ru-RU" dirty="0"/>
                  <a:t>Для реакции </a:t>
                </a:r>
                <a:r>
                  <a:rPr lang="ru-RU" dirty="0" err="1"/>
                  <a:t>аА</a:t>
                </a:r>
                <a:r>
                  <a:rPr lang="ru-RU" dirty="0"/>
                  <a:t> + </a:t>
                </a:r>
                <a:r>
                  <a:rPr lang="en-US" dirty="0"/>
                  <a:t>b</a:t>
                </a:r>
                <a:r>
                  <a:rPr lang="ru-RU" dirty="0"/>
                  <a:t>В = ....  скорость определяется: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𝑙𝑔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𝑙𝑔𝑘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Для определения порядка по веществу А проводят серию экспериментов для определения скорости при постоянной начальной концентрации В и различных А.</a:t>
                </a:r>
                <a:r>
                  <a:rPr lang="en-US" dirty="0"/>
                  <a:t> </a:t>
                </a:r>
                <a:r>
                  <a:rPr lang="ru-RU" dirty="0"/>
                  <a:t>Затем строят зависимость логарифма скорости от логарифма концентрации А. </a:t>
                </a:r>
                <a:r>
                  <a:rPr lang="ru-RU"/>
                  <a:t>Тангенс </a:t>
                </a:r>
                <a:r>
                  <a:rPr lang="ru-RU" dirty="0"/>
                  <a:t>угла наклона – есть порядок по А. Аналогично проводят серию экспериментов для вещества В.</a:t>
                </a:r>
              </a:p>
              <a:p>
                <a:pPr algn="just"/>
                <a:r>
                  <a:rPr lang="ru-RU" dirty="0"/>
                  <a:t>3) Метод определения порядка по периоду </a:t>
                </a:r>
                <a:r>
                  <a:rPr lang="ru-RU" dirty="0" err="1"/>
                  <a:t>полупревращения</a:t>
                </a:r>
                <a:r>
                  <a:rPr lang="ru-RU" dirty="0"/>
                  <a:t>.</a:t>
                </a:r>
              </a:p>
              <a:p>
                <a:pPr algn="just"/>
                <a:r>
                  <a:rPr lang="ru-RU" dirty="0"/>
                  <a:t>Основан на изучении зависимости периода </a:t>
                </a:r>
                <a:r>
                  <a:rPr lang="ru-RU" dirty="0" err="1"/>
                  <a:t>полупревращения</a:t>
                </a:r>
                <a:r>
                  <a:rPr lang="ru-RU" dirty="0"/>
                  <a:t> от начальной концентрации вещества. Логарифм периода полураспада линейно зависит от логарифма начальной концентрации вещества. Тангенс угла наклона определяет порядок реакции по данному веществу.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𝑙𝑔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1/2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𝑙𝑔𝑄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ru-RU" dirty="0"/>
              </a:p>
              <a:p>
                <a:pPr algn="just"/>
                <a:endParaRPr lang="ru-RU" dirty="0"/>
              </a:p>
              <a:p>
                <a:pPr algn="just"/>
                <a:endParaRPr 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591" t="-163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817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53352"/>
            <a:ext cx="10058400" cy="1450757"/>
          </a:xfrm>
        </p:spPr>
        <p:txBody>
          <a:bodyPr/>
          <a:lstStyle/>
          <a:p>
            <a:pPr algn="just"/>
            <a:r>
              <a:rPr lang="ru-RU" dirty="0"/>
              <a:t>Особенности кинетики гетерогенных процессов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ru-RU" dirty="0"/>
                  <a:t>Гетерогенные реакции идут на поверхности раздела фаз, поэтому особенностью кинетики этих реакций является влияние площади реакционной поверхности (</a:t>
                </a:r>
                <a:r>
                  <a:rPr lang="en-US" dirty="0"/>
                  <a:t>S</a:t>
                </a:r>
                <a:r>
                  <a:rPr lang="ru-RU" dirty="0"/>
                  <a:t>) на скорость реакции, при этом константа скорости  </a:t>
                </a:r>
                <a:r>
                  <a:rPr lang="en-US" dirty="0"/>
                  <a:t>k</a:t>
                </a:r>
                <a:r>
                  <a:rPr lang="ru-RU" dirty="0"/>
                  <a:t> = </a:t>
                </a:r>
                <a:r>
                  <a:rPr lang="en-US" dirty="0"/>
                  <a:t>k</a:t>
                </a:r>
                <a:r>
                  <a:rPr lang="en-US" dirty="0">
                    <a:sym typeface="Symbol" panose="05050102010706020507" pitchFamily="18" charset="2"/>
                  </a:rPr>
                  <a:t></a:t>
                </a:r>
                <a:r>
                  <a:rPr lang="ru-RU" dirty="0"/>
                  <a:t>·</a:t>
                </a:r>
                <a:r>
                  <a:rPr lang="en-US" dirty="0"/>
                  <a:t>S</a:t>
                </a:r>
                <a:r>
                  <a:rPr lang="ru-RU" dirty="0"/>
                  <a:t>.</a:t>
                </a:r>
              </a:p>
              <a:p>
                <a:r>
                  <a:rPr lang="ru-RU" dirty="0"/>
                  <a:t>Например, для реакции </a:t>
                </a:r>
                <a:r>
                  <a:rPr lang="en-US" dirty="0" err="1"/>
                  <a:t>CaO</a:t>
                </a:r>
                <a:r>
                  <a:rPr lang="ru-RU" baseline="-25000" dirty="0" err="1"/>
                  <a:t>тв</a:t>
                </a:r>
                <a:r>
                  <a:rPr lang="ru-RU" dirty="0"/>
                  <a:t> + </a:t>
                </a:r>
                <a:r>
                  <a:rPr lang="en-US" dirty="0"/>
                  <a:t>CO</a:t>
                </a:r>
                <a:r>
                  <a:rPr lang="ru-RU" baseline="-25000" dirty="0"/>
                  <a:t>2 г </a:t>
                </a:r>
                <a:r>
                  <a:rPr lang="ru-RU" dirty="0"/>
                  <a:t>= </a:t>
                </a:r>
                <a:r>
                  <a:rPr lang="en-US" dirty="0" err="1"/>
                  <a:t>CaCO</a:t>
                </a:r>
                <a:r>
                  <a:rPr lang="ru-RU" baseline="-25000" dirty="0"/>
                  <a:t>3 </a:t>
                </a:r>
                <a:r>
                  <a:rPr lang="ru-RU" baseline="-25000" dirty="0" err="1"/>
                  <a:t>тв</a:t>
                </a:r>
                <a:endParaRPr lang="ru-RU" baseline="-250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ru-RU" baseline="-25000" dirty="0"/>
              </a:p>
              <a:p>
                <a:endParaRPr lang="ru-RU" dirty="0"/>
              </a:p>
              <a:p>
                <a:r>
                  <a:rPr lang="ru-RU" dirty="0"/>
                  <a:t>для реакции </a:t>
                </a:r>
                <a:r>
                  <a:rPr lang="en-US" dirty="0" err="1"/>
                  <a:t>CaO</a:t>
                </a:r>
                <a:r>
                  <a:rPr lang="ru-RU" baseline="-25000" dirty="0" err="1"/>
                  <a:t>тв</a:t>
                </a:r>
                <a:r>
                  <a:rPr lang="ru-RU" dirty="0"/>
                  <a:t> + </a:t>
                </a:r>
                <a:r>
                  <a:rPr lang="en-US" dirty="0"/>
                  <a:t>H</a:t>
                </a:r>
                <a:r>
                  <a:rPr lang="ru-RU" baseline="-25000" dirty="0"/>
                  <a:t>2</a:t>
                </a:r>
                <a:r>
                  <a:rPr lang="en-US" dirty="0"/>
                  <a:t>O</a:t>
                </a:r>
                <a:r>
                  <a:rPr lang="ru-RU" baseline="-25000" dirty="0"/>
                  <a:t>ж</a:t>
                </a:r>
                <a:r>
                  <a:rPr lang="ru-RU" dirty="0"/>
                  <a:t> = </a:t>
                </a:r>
                <a:r>
                  <a:rPr lang="en-US" dirty="0"/>
                  <a:t>Ca</a:t>
                </a:r>
                <a:r>
                  <a:rPr lang="ru-RU" dirty="0"/>
                  <a:t>(</a:t>
                </a:r>
                <a:r>
                  <a:rPr lang="en-US" dirty="0"/>
                  <a:t>OH</a:t>
                </a:r>
                <a:r>
                  <a:rPr lang="ru-RU" dirty="0"/>
                  <a:t>)</a:t>
                </a:r>
                <a:r>
                  <a:rPr lang="ru-RU" baseline="-25000" dirty="0"/>
                  <a:t>2 </a:t>
                </a:r>
                <a:r>
                  <a:rPr lang="ru-RU" baseline="-25000" dirty="0" err="1"/>
                  <a:t>тв</a:t>
                </a:r>
                <a:endParaRPr lang="ru-RU" baseline="-250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1667" r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5000" t="37125" r="33492" b="36490"/>
          <a:stretch/>
        </p:blipFill>
        <p:spPr>
          <a:xfrm>
            <a:off x="5646057" y="3373696"/>
            <a:ext cx="5297714" cy="249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6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34379"/>
          </a:xfrm>
        </p:spPr>
        <p:txBody>
          <a:bodyPr/>
          <a:lstStyle/>
          <a:p>
            <a:r>
              <a:rPr lang="ru-RU" b="1" dirty="0"/>
              <a:t>Зависимость скорости от температуры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Повышение температуры ускоряет все химические реакции. </a:t>
                </a:r>
              </a:p>
              <a:p>
                <a:r>
                  <a:rPr lang="ru-RU" b="1" dirty="0"/>
                  <a:t>Правило Вант-Гоффа: </a:t>
                </a:r>
                <a:r>
                  <a:rPr lang="ru-RU" dirty="0"/>
                  <a:t>увеличении температуры на каждые 10 градусов скорость возрастает в 2 </a:t>
                </a:r>
                <a:r>
                  <a:rPr lang="ru-RU" dirty="0">
                    <a:sym typeface="Symbol" panose="05050102010706020507" pitchFamily="18" charset="2"/>
                  </a:rPr>
                  <a:t></a:t>
                </a:r>
                <a:r>
                  <a:rPr lang="ru-RU" dirty="0"/>
                  <a:t> 4 раза.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f>
                          <m:f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sup>
                    </m:sSup>
                  </m:oMath>
                </a14:m>
                <a:r>
                  <a:rPr lang="ru-RU" dirty="0"/>
                  <a:t>,	</a:t>
                </a:r>
              </a:p>
              <a:p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– температурный </a:t>
                </a:r>
              </a:p>
              <a:p>
                <a:r>
                  <a:rPr lang="ru-RU" dirty="0"/>
                  <a:t>коэффициент Вант-Гоффа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67" r="-2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35625" t="28766" r="34722" b="19136"/>
          <a:stretch/>
        </p:blipFill>
        <p:spPr>
          <a:xfrm>
            <a:off x="4806661" y="2666253"/>
            <a:ext cx="3649287" cy="36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1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3200" b="1" dirty="0"/>
                  <a:t>Уравнение Аррениуса</a:t>
                </a:r>
                <a:endParaRPr lang="ru-RU" sz="3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ru-RU" dirty="0"/>
                  <a:t>Так как реакции идут в результате беспорядочных столкновений молекул, то эти столкновения характеризуются практически непрерывным набором энергий от самых маленьких до очень больших. Очевидно, что реакция произойдет только тогда, когда молекулы соударяются с энергией, достаточной для разрыва (или существенного растяжения) некоторых химических связей. Для каждой системы существует порог энергии </a:t>
                </a:r>
                <a:r>
                  <a:rPr lang="ru-RU" dirty="0" err="1"/>
                  <a:t>Е</a:t>
                </a:r>
                <a:r>
                  <a:rPr lang="ru-RU" baseline="-25000" dirty="0" err="1"/>
                  <a:t>а</a:t>
                </a:r>
                <a:r>
                  <a:rPr lang="ru-RU" dirty="0"/>
                  <a:t> , начиная с которого энергия достаточна для протекания реакции. Так как соударения происходят с частотой, зависящей от температуры по экспоненциальному закону, то  получаются следующие формулы: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endParaRPr lang="ru-RU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endParaRPr lang="ru-RU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en-US" dirty="0"/>
                  <a:t>							</a:t>
                </a:r>
                <a:r>
                  <a:rPr lang="ru-RU" dirty="0"/>
                  <a:t>  	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3"/>
                <a:stretch>
                  <a:fillRect l="-591" t="-2045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51250" t="16913" r="25277" b="46667"/>
          <a:stretch/>
        </p:blipFill>
        <p:spPr>
          <a:xfrm>
            <a:off x="3184006" y="3236237"/>
            <a:ext cx="2141617" cy="1869163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916282"/>
              </p:ext>
            </p:extLst>
          </p:nvPr>
        </p:nvGraphicFramePr>
        <p:xfrm>
          <a:off x="8753475" y="2954243"/>
          <a:ext cx="3115470" cy="2151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Точечный рисунок" r:id="rId5" imgW="3486377" imgH="2295368" progId="Paint.Picture">
                  <p:embed/>
                </p:oleObj>
              </mc:Choice>
              <mc:Fallback>
                <p:oleObj name="Точечный рисунок" r:id="rId5" imgW="3486377" imgH="2295368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3475" y="2954243"/>
                        <a:ext cx="3115470" cy="21511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/>
          <a:srcRect l="36979" t="25741" r="35521" b="24815"/>
          <a:stretch/>
        </p:blipFill>
        <p:spPr>
          <a:xfrm>
            <a:off x="5657849" y="3061962"/>
            <a:ext cx="2962275" cy="29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5063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1611</TotalTime>
  <Words>1700</Words>
  <Application>Microsoft Office PowerPoint</Application>
  <PresentationFormat>Широкоэкранный</PresentationFormat>
  <Paragraphs>134</Paragraphs>
  <Slides>17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Cambria Math</vt:lpstr>
      <vt:lpstr>Helvetica</vt:lpstr>
      <vt:lpstr>Ретро</vt:lpstr>
      <vt:lpstr>Точечный рисунок</vt:lpstr>
      <vt:lpstr>Основы химической кинетики</vt:lpstr>
      <vt:lpstr>Скорость химической реакции</vt:lpstr>
      <vt:lpstr>Зависимость скорости химической реакции от концентрации реагентов</vt:lpstr>
      <vt:lpstr>Презентация PowerPoint</vt:lpstr>
      <vt:lpstr>Презентация PowerPoint</vt:lpstr>
      <vt:lpstr>Презентация PowerPoint</vt:lpstr>
      <vt:lpstr>Особенности кинетики гетерогенных процессов</vt:lpstr>
      <vt:lpstr>Зависимость скорости от температуры</vt:lpstr>
      <vt:lpstr>Презентация PowerPoint</vt:lpstr>
      <vt:lpstr>Катализ</vt:lpstr>
      <vt:lpstr>Презентация PowerPoint</vt:lpstr>
      <vt:lpstr>Химическое равновесие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Dekanat</dc:creator>
  <cp:lastModifiedBy>Окорокова Надежда Сергеевна</cp:lastModifiedBy>
  <cp:revision>43</cp:revision>
  <dcterms:created xsi:type="dcterms:W3CDTF">2020-03-18T09:12:32Z</dcterms:created>
  <dcterms:modified xsi:type="dcterms:W3CDTF">2022-03-25T07:56:37Z</dcterms:modified>
</cp:coreProperties>
</file>